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Space Mono" charset="1" panose="02000509040000020004"/>
      <p:regular r:id="rId12"/>
    </p:embeddedFont>
    <p:embeddedFont>
      <p:font typeface="Space Mono Bold" charset="1" panose="02000809030000020004"/>
      <p:regular r:id="rId13"/>
    </p:embeddedFont>
    <p:embeddedFont>
      <p:font typeface="Space Mono Italics" charset="1" panose="02000509090000090004"/>
      <p:regular r:id="rId14"/>
    </p:embeddedFont>
    <p:embeddedFont>
      <p:font typeface="Space Mono Bold Italics" charset="1" panose="02000809040000090004"/>
      <p:regular r:id="rId15"/>
    </p:embeddedFont>
    <p:embeddedFont>
      <p:font typeface="Now" charset="1" panose="00000500000000000000"/>
      <p:regular r:id="rId16"/>
    </p:embeddedFont>
    <p:embeddedFont>
      <p:font typeface="Now Bold" charset="1" panose="000006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5730" r="0" b="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877399" y="-514350"/>
            <a:ext cx="23030406" cy="11855135"/>
            <a:chOff x="0" y="0"/>
            <a:chExt cx="6065621" cy="3122340"/>
          </a:xfrm>
        </p:grpSpPr>
        <p:sp>
          <p:nvSpPr>
            <p:cNvPr name="Freeform 4" id="4"/>
            <p:cNvSpPr/>
            <p:nvPr/>
          </p:nvSpPr>
          <p:spPr>
            <a:xfrm flipH="false" flipV="false">
              <a:off x="0" y="0"/>
              <a:ext cx="6065621" cy="3122340"/>
            </a:xfrm>
            <a:custGeom>
              <a:avLst/>
              <a:gdLst/>
              <a:ahLst/>
              <a:cxnLst/>
              <a:rect r="r" b="b" t="t" l="l"/>
              <a:pathLst>
                <a:path h="3122340" w="6065621">
                  <a:moveTo>
                    <a:pt x="0" y="0"/>
                  </a:moveTo>
                  <a:lnTo>
                    <a:pt x="6065621" y="0"/>
                  </a:lnTo>
                  <a:lnTo>
                    <a:pt x="6065621" y="3122340"/>
                  </a:lnTo>
                  <a:lnTo>
                    <a:pt x="0" y="3122340"/>
                  </a:lnTo>
                  <a:close/>
                </a:path>
              </a:pathLst>
            </a:custGeom>
            <a:solidFill>
              <a:srgbClr val="63456B">
                <a:alpha val="35686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606862" y="6146733"/>
            <a:ext cx="23628350" cy="2165350"/>
            <a:chOff x="0" y="0"/>
            <a:chExt cx="7992800" cy="732476"/>
          </a:xfrm>
        </p:grpSpPr>
        <p:sp>
          <p:nvSpPr>
            <p:cNvPr name="Freeform 7" id="7"/>
            <p:cNvSpPr/>
            <p:nvPr/>
          </p:nvSpPr>
          <p:spPr>
            <a:xfrm flipH="false" flipV="false">
              <a:off x="0" y="0"/>
              <a:ext cx="7992800" cy="732476"/>
            </a:xfrm>
            <a:custGeom>
              <a:avLst/>
              <a:gdLst/>
              <a:ahLst/>
              <a:cxnLst/>
              <a:rect r="r" b="b" t="t" l="l"/>
              <a:pathLst>
                <a:path h="732476" w="7992800">
                  <a:moveTo>
                    <a:pt x="0" y="0"/>
                  </a:moveTo>
                  <a:lnTo>
                    <a:pt x="7992800" y="0"/>
                  </a:lnTo>
                  <a:lnTo>
                    <a:pt x="7992800" y="732476"/>
                  </a:lnTo>
                  <a:lnTo>
                    <a:pt x="0" y="73247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0" y="6693680"/>
            <a:ext cx="18288000" cy="112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8"/>
              </a:lnSpc>
            </a:pPr>
            <a:r>
              <a:rPr lang="en-US" sz="6605">
                <a:solidFill>
                  <a:srgbClr val="63456B"/>
                </a:solidFill>
                <a:latin typeface="Open Sans Extra Bold"/>
              </a:rPr>
              <a:t>BUILD CONNECTION &amp; COMMUNICATION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7C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99040" y="2120103"/>
            <a:ext cx="4114800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252920" y="7067064"/>
            <a:ext cx="4382471" cy="438247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7440471" y="1278731"/>
            <a:ext cx="10007370" cy="4359032"/>
            <a:chOff x="0" y="0"/>
            <a:chExt cx="13343160" cy="581204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66294"/>
              <a:ext cx="13343160" cy="54457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61"/>
                </a:lnSpc>
              </a:pPr>
              <a:r>
                <a:rPr lang="en-US" sz="6544">
                  <a:solidFill>
                    <a:srgbClr val="FFFFFF"/>
                  </a:solidFill>
                  <a:latin typeface="Now Bold"/>
                </a:rPr>
                <a:t>Group Check-In Activity</a:t>
              </a:r>
            </a:p>
            <a:p>
              <a:pPr algn="ctr">
                <a:lnSpc>
                  <a:spcPts val="9161"/>
                </a:lnSpc>
              </a:pPr>
            </a:p>
            <a:p>
              <a:pPr algn="ctr">
                <a:lnSpc>
                  <a:spcPts val="5241"/>
                </a:lnSpc>
              </a:pPr>
              <a:r>
                <a:rPr lang="en-US" sz="3744">
                  <a:solidFill>
                    <a:srgbClr val="FFFFFF"/>
                  </a:solidFill>
                  <a:latin typeface="Now Bold"/>
                </a:rPr>
                <a:t>Form small groups of 3-5 people</a:t>
              </a:r>
            </a:p>
            <a:p>
              <a:pPr algn="ctr">
                <a:lnSpc>
                  <a:spcPts val="9161"/>
                </a:lnSpc>
                <a:spcBef>
                  <a:spcPct val="0"/>
                </a:spcBef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9525"/>
              <a:ext cx="13120493" cy="196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95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345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99040" y="2120103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769516" y="1028700"/>
            <a:ext cx="10007370" cy="4859095"/>
            <a:chOff x="0" y="0"/>
            <a:chExt cx="13343160" cy="647879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366294"/>
              <a:ext cx="13343160" cy="6112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61"/>
                </a:lnSpc>
              </a:pPr>
              <a:r>
                <a:rPr lang="en-US" sz="6544">
                  <a:solidFill>
                    <a:srgbClr val="FFFFFF"/>
                  </a:solidFill>
                  <a:latin typeface="Now Bold"/>
                </a:rPr>
                <a:t>Group Check-In</a:t>
              </a:r>
            </a:p>
            <a:p>
              <a:pPr algn="ctr">
                <a:lnSpc>
                  <a:spcPts val="9161"/>
                </a:lnSpc>
              </a:pPr>
            </a:p>
            <a:p>
              <a:pPr algn="ctr">
                <a:lnSpc>
                  <a:spcPts val="9161"/>
                </a:lnSpc>
              </a:pPr>
            </a:p>
            <a:p>
              <a:pPr algn="ctr">
                <a:lnSpc>
                  <a:spcPts val="9161"/>
                </a:lnSpc>
                <a:spcBef>
                  <a:spcPct val="0"/>
                </a:spcBef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9525"/>
              <a:ext cx="13120493" cy="196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9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066657" y="1270600"/>
            <a:ext cx="11221343" cy="6176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7"/>
              </a:lnSpc>
            </a:pPr>
          </a:p>
          <a:p>
            <a:pPr algn="ctr">
              <a:lnSpc>
                <a:spcPts val="3140"/>
              </a:lnSpc>
            </a:pPr>
          </a:p>
          <a:p>
            <a:pPr algn="ctr">
              <a:lnSpc>
                <a:spcPts val="3140"/>
              </a:lnSpc>
            </a:pPr>
          </a:p>
          <a:p>
            <a:pPr algn="ctr">
              <a:lnSpc>
                <a:spcPts val="4187"/>
              </a:lnSpc>
            </a:pPr>
          </a:p>
          <a:p>
            <a:pPr algn="ctr">
              <a:lnSpc>
                <a:spcPts val="5867"/>
              </a:lnSpc>
            </a:pPr>
            <a:r>
              <a:rPr lang="en-US" sz="4191">
                <a:solidFill>
                  <a:srgbClr val="FFFFFF"/>
                </a:solidFill>
                <a:latin typeface="Open Sans Extra Bold"/>
              </a:rPr>
              <a:t>The Question:</a:t>
            </a:r>
          </a:p>
          <a:p>
            <a:pPr algn="ctr">
              <a:lnSpc>
                <a:spcPts val="5867"/>
              </a:lnSpc>
            </a:pPr>
          </a:p>
          <a:p>
            <a:pPr algn="ctr">
              <a:lnSpc>
                <a:spcPts val="5867"/>
              </a:lnSpc>
            </a:pPr>
            <a:r>
              <a:rPr lang="en-US" sz="4191">
                <a:solidFill>
                  <a:srgbClr val="FFFFFF"/>
                </a:solidFill>
                <a:latin typeface="Open Sans Extra Bold"/>
              </a:rPr>
              <a:t>What kind of day </a:t>
            </a:r>
          </a:p>
          <a:p>
            <a:pPr algn="ctr">
              <a:lnSpc>
                <a:spcPts val="5867"/>
              </a:lnSpc>
            </a:pPr>
            <a:r>
              <a:rPr lang="en-US" sz="4191">
                <a:solidFill>
                  <a:srgbClr val="FFFFFF"/>
                </a:solidFill>
                <a:latin typeface="Open Sans Extra Bold"/>
              </a:rPr>
              <a:t>have you had so far?</a:t>
            </a:r>
          </a:p>
          <a:p>
            <a:pPr algn="ctr">
              <a:lnSpc>
                <a:spcPts val="4187"/>
              </a:lnSpc>
            </a:pPr>
          </a:p>
          <a:p>
            <a:pPr>
              <a:lnSpc>
                <a:spcPts val="4187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486093" y="7067064"/>
            <a:ext cx="4382471" cy="43824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7C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99040" y="2120103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769516" y="1028700"/>
            <a:ext cx="10007370" cy="4859095"/>
            <a:chOff x="0" y="0"/>
            <a:chExt cx="13343160" cy="647879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366294"/>
              <a:ext cx="13343160" cy="6112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61"/>
                </a:lnSpc>
              </a:pPr>
              <a:r>
                <a:rPr lang="en-US" sz="6544">
                  <a:solidFill>
                    <a:srgbClr val="FFFFFF"/>
                  </a:solidFill>
                  <a:latin typeface="Now Bold"/>
                </a:rPr>
                <a:t>Group Check-In</a:t>
              </a:r>
            </a:p>
            <a:p>
              <a:pPr algn="ctr">
                <a:lnSpc>
                  <a:spcPts val="9161"/>
                </a:lnSpc>
              </a:pPr>
            </a:p>
            <a:p>
              <a:pPr algn="ctr">
                <a:lnSpc>
                  <a:spcPts val="9161"/>
                </a:lnSpc>
              </a:pPr>
            </a:p>
            <a:p>
              <a:pPr algn="ctr">
                <a:lnSpc>
                  <a:spcPts val="9161"/>
                </a:lnSpc>
                <a:spcBef>
                  <a:spcPct val="0"/>
                </a:spcBef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9525"/>
              <a:ext cx="13120493" cy="196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9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893897" y="1228683"/>
            <a:ext cx="11221343" cy="8386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7"/>
              </a:lnSpc>
            </a:pPr>
          </a:p>
          <a:p>
            <a:pPr algn="ctr">
              <a:lnSpc>
                <a:spcPts val="3140"/>
              </a:lnSpc>
            </a:pPr>
          </a:p>
          <a:p>
            <a:pPr algn="ctr">
              <a:lnSpc>
                <a:spcPts val="2930"/>
              </a:lnSpc>
            </a:pPr>
          </a:p>
          <a:p>
            <a:pPr algn="ctr">
              <a:lnSpc>
                <a:spcPts val="2930"/>
              </a:lnSpc>
            </a:pPr>
            <a:r>
              <a:rPr lang="en-US" sz="2791">
                <a:solidFill>
                  <a:srgbClr val="FFFFFF"/>
                </a:solidFill>
                <a:latin typeface="Open Sans Extra Bold"/>
              </a:rPr>
              <a:t>"The Rules"</a:t>
            </a:r>
          </a:p>
          <a:p>
            <a:pPr algn="ctr">
              <a:lnSpc>
                <a:spcPts val="2930"/>
              </a:lnSpc>
            </a:pPr>
          </a:p>
          <a:p>
            <a:pPr algn="ctr">
              <a:lnSpc>
                <a:spcPts val="2930"/>
              </a:lnSpc>
            </a:pPr>
          </a:p>
          <a:p>
            <a:pPr marL="602609" indent="-301304" lvl="1">
              <a:lnSpc>
                <a:spcPts val="2930"/>
              </a:lnSpc>
              <a:buFont typeface="Arial"/>
              <a:buChar char="•"/>
            </a:pPr>
            <a:r>
              <a:rPr lang="en-US" sz="2791">
                <a:solidFill>
                  <a:srgbClr val="FFFFFF"/>
                </a:solidFill>
                <a:latin typeface="Open Sans Extra Bold"/>
              </a:rPr>
              <a:t>This is a safe space .</a:t>
            </a:r>
          </a:p>
          <a:p>
            <a:pPr>
              <a:lnSpc>
                <a:spcPts val="2930"/>
              </a:lnSpc>
            </a:pPr>
          </a:p>
          <a:p>
            <a:pPr marL="602609" indent="-301304" lvl="1">
              <a:lnSpc>
                <a:spcPts val="2930"/>
              </a:lnSpc>
              <a:buFont typeface="Arial"/>
              <a:buChar char="•"/>
            </a:pPr>
            <a:r>
              <a:rPr lang="en-US" sz="2791">
                <a:solidFill>
                  <a:srgbClr val="FFFFFF"/>
                </a:solidFill>
                <a:latin typeface="Open Sans Extra Bold"/>
              </a:rPr>
              <a:t>Each person takes a turn answering the question.</a:t>
            </a:r>
          </a:p>
          <a:p>
            <a:pPr>
              <a:lnSpc>
                <a:spcPts val="2930"/>
              </a:lnSpc>
            </a:pPr>
          </a:p>
          <a:p>
            <a:pPr marL="602609" indent="-301304" lvl="1">
              <a:lnSpc>
                <a:spcPts val="2930"/>
              </a:lnSpc>
              <a:buFont typeface="Arial"/>
              <a:buChar char="•"/>
            </a:pPr>
            <a:r>
              <a:rPr lang="en-US" sz="2791">
                <a:solidFill>
                  <a:srgbClr val="FFFFFF"/>
                </a:solidFill>
                <a:latin typeface="Open Sans Extra Bold"/>
              </a:rPr>
              <a:t>Everyone listens - no interrupting or follow up questions.</a:t>
            </a:r>
          </a:p>
          <a:p>
            <a:pPr>
              <a:lnSpc>
                <a:spcPts val="2930"/>
              </a:lnSpc>
            </a:pPr>
          </a:p>
          <a:p>
            <a:pPr marL="602609" indent="-301304" lvl="1">
              <a:lnSpc>
                <a:spcPts val="2930"/>
              </a:lnSpc>
              <a:buFont typeface="Arial"/>
              <a:buChar char="•"/>
            </a:pPr>
            <a:r>
              <a:rPr lang="en-US" sz="2791">
                <a:solidFill>
                  <a:srgbClr val="FFFFFF"/>
                </a:solidFill>
                <a:latin typeface="Open Sans Extra Bold"/>
              </a:rPr>
              <a:t>We are not creating dialogue, we are giving each person space to share. </a:t>
            </a:r>
          </a:p>
          <a:p>
            <a:pPr>
              <a:lnSpc>
                <a:spcPts val="2930"/>
              </a:lnSpc>
            </a:pPr>
          </a:p>
          <a:p>
            <a:pPr marL="602609" indent="-301304" lvl="1">
              <a:lnSpc>
                <a:spcPts val="2930"/>
              </a:lnSpc>
              <a:buFont typeface="Arial"/>
              <a:buChar char="•"/>
            </a:pPr>
            <a:r>
              <a:rPr lang="en-US" sz="2791">
                <a:solidFill>
                  <a:srgbClr val="FFFFFF"/>
                </a:solidFill>
                <a:latin typeface="Open Sans Extra Bold"/>
              </a:rPr>
              <a:t>Thank each person after they have shared, and move to the next person. </a:t>
            </a:r>
          </a:p>
          <a:p>
            <a:pPr algn="ctr">
              <a:lnSpc>
                <a:spcPts val="4187"/>
              </a:lnSpc>
            </a:pPr>
          </a:p>
          <a:p>
            <a:pPr algn="ctr">
              <a:lnSpc>
                <a:spcPts val="4187"/>
              </a:lnSpc>
            </a:pPr>
          </a:p>
          <a:p>
            <a:pPr>
              <a:lnSpc>
                <a:spcPts val="4187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313333" y="7222928"/>
            <a:ext cx="4382471" cy="43824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648808"/>
            <a:ext cx="9144000" cy="9638192"/>
            <a:chOff x="0" y="0"/>
            <a:chExt cx="12192000" cy="12850923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8348" t="0" r="28383" b="0"/>
            <a:stretch>
              <a:fillRect/>
            </a:stretch>
          </p:blipFill>
          <p:spPr>
            <a:xfrm flipH="false" flipV="false">
              <a:off x="0" y="0"/>
              <a:ext cx="12192000" cy="12850923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-182010" y="-94965"/>
            <a:ext cx="18652020" cy="745971"/>
            <a:chOff x="0" y="0"/>
            <a:chExt cx="24869360" cy="994628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24869360" cy="994628"/>
            </a:xfrm>
            <a:prstGeom prst="rect">
              <a:avLst/>
            </a:prstGeom>
            <a:solidFill>
              <a:srgbClr val="097CB5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307578" y="425999"/>
              <a:ext cx="20254204" cy="2939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80"/>
                </a:lnSpc>
                <a:spcBef>
                  <a:spcPct val="0"/>
                </a:spcBef>
              </a:pPr>
              <a:r>
                <a:rPr lang="en-US" sz="1342" spc="378">
                  <a:solidFill>
                    <a:srgbClr val="FFFFFF"/>
                  </a:solidFill>
                  <a:latin typeface="Now Bold"/>
                </a:rPr>
                <a:t>ALISON BUTLER CONSULTING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4257" y="9258300"/>
            <a:ext cx="897177" cy="89717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91960" y="9258300"/>
            <a:ext cx="897177" cy="897177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1028700" y="4193349"/>
            <a:ext cx="7411849" cy="882294"/>
            <a:chOff x="0" y="0"/>
            <a:chExt cx="9882465" cy="117639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47625"/>
              <a:ext cx="9827842" cy="4793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012"/>
                </a:lnSpc>
                <a:spcBef>
                  <a:spcPct val="0"/>
                </a:spcBef>
              </a:pPr>
              <a:r>
                <a:rPr lang="en-US" sz="2152" spc="350" u="none">
                  <a:solidFill>
                    <a:srgbClr val="097CB5"/>
                  </a:solidFill>
                  <a:latin typeface="Space Mono"/>
                </a:rPr>
                <a:t>EMAIL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52628"/>
              <a:ext cx="9882465" cy="6237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54"/>
                </a:lnSpc>
                <a:spcBef>
                  <a:spcPct val="0"/>
                </a:spcBef>
              </a:pPr>
              <a:r>
                <a:rPr lang="en-US" sz="2824">
                  <a:solidFill>
                    <a:srgbClr val="545454"/>
                  </a:solidFill>
                  <a:latin typeface="Now"/>
                </a:rPr>
                <a:t>contact@alisonbutler.ca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5467904"/>
            <a:ext cx="7411849" cy="888705"/>
            <a:chOff x="0" y="0"/>
            <a:chExt cx="9882465" cy="118494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47625"/>
              <a:ext cx="9848161" cy="482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34"/>
                </a:lnSpc>
                <a:spcBef>
                  <a:spcPct val="0"/>
                </a:spcBef>
              </a:pPr>
              <a:r>
                <a:rPr lang="en-US" sz="2167" spc="353" u="none">
                  <a:solidFill>
                    <a:srgbClr val="097CB5"/>
                  </a:solidFill>
                  <a:latin typeface="Space Mono"/>
                </a:rPr>
                <a:t>WEBSITE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566583"/>
              <a:ext cx="9882465" cy="618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83"/>
                </a:lnSpc>
                <a:spcBef>
                  <a:spcPct val="0"/>
                </a:spcBef>
              </a:pPr>
              <a:r>
                <a:rPr lang="en-US" sz="2845">
                  <a:solidFill>
                    <a:srgbClr val="545454"/>
                  </a:solidFill>
                  <a:latin typeface="Now"/>
                </a:rPr>
                <a:t>alisonbutler.ca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028700" y="2548554"/>
            <a:ext cx="6622825" cy="764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63456B"/>
                </a:solidFill>
                <a:latin typeface="Now Bold"/>
              </a:rPr>
              <a:t>Thanks for being here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718914" y="8104966"/>
            <a:ext cx="7411849" cy="891025"/>
            <a:chOff x="0" y="0"/>
            <a:chExt cx="9882465" cy="1188033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47625"/>
              <a:ext cx="9848161" cy="4732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34"/>
                </a:lnSpc>
                <a:spcBef>
                  <a:spcPct val="0"/>
                </a:spcBef>
              </a:pP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557318"/>
              <a:ext cx="9882465" cy="630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83"/>
                </a:lnSpc>
                <a:spcBef>
                  <a:spcPct val="0"/>
                </a:spcBef>
              </a:pPr>
              <a:r>
                <a:rPr lang="en-US" sz="2845">
                  <a:solidFill>
                    <a:srgbClr val="63456B"/>
                  </a:solidFill>
                  <a:latin typeface="Now Bold"/>
                </a:rPr>
                <a:t>Alison Butler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DAFi60-Pj6M</dc:identifier>
  <dcterms:modified xsi:type="dcterms:W3CDTF">2011-08-01T06:04:30Z</dcterms:modified>
  <cp:revision>1</cp:revision>
  <dc:title>Connection Activity - Alison Butler Consulting</dc:title>
</cp:coreProperties>
</file>